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38" r:id="rId3"/>
    <p:sldId id="339" r:id="rId4"/>
    <p:sldId id="320" r:id="rId5"/>
    <p:sldId id="340" r:id="rId6"/>
    <p:sldId id="341" r:id="rId7"/>
    <p:sldId id="342" r:id="rId8"/>
    <p:sldId id="343" r:id="rId9"/>
    <p:sldId id="344" r:id="rId10"/>
    <p:sldId id="346" r:id="rId11"/>
    <p:sldId id="345" r:id="rId12"/>
    <p:sldId id="347" r:id="rId13"/>
    <p:sldId id="348" r:id="rId14"/>
    <p:sldId id="349" r:id="rId15"/>
    <p:sldId id="350" r:id="rId16"/>
    <p:sldId id="351" r:id="rId17"/>
    <p:sldId id="353" r:id="rId18"/>
    <p:sldId id="354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8B0"/>
    <a:srgbClr val="223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54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2EE5B-265F-4B66-8DE8-D3800AFC75E3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39D71-3126-4EFE-9CEF-D1B851BF7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624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64329-930A-4EE4-AFD4-B3F409F73BD2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107E2-A291-47A5-8273-8832CA238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890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107E2-A291-47A5-8273-8832CA2380B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837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E58F07-3DC7-AC4B-825B-09BD93EC1CBA}" type="slidenum">
              <a:rPr lang="fr-FR" sz="1200"/>
              <a:pPr/>
              <a:t>4</a:t>
            </a:fld>
            <a:endParaRPr lang="fr-FR" sz="1200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2311" y="1978090"/>
            <a:ext cx="7464490" cy="109168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F5BB1CB-5B9E-1343-A160-CF562076CF27}" type="datetime1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20B7535C-DEE8-1D44-A99E-71018F4A0F4F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27525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XVIIIe Congrès de l'association autstralienne d'études françaises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634B0-8548-D54A-8030-27AEBABBEB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21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566738" y="3962400"/>
            <a:ext cx="80010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XVIIIe Congrès de l'association autstralienne d'études françaises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38BF9-B697-0A48-9A22-3A2D414968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82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944" y="1324952"/>
            <a:ext cx="6227182" cy="889519"/>
          </a:xfrm>
          <a:prstGeom prst="rect">
            <a:avLst/>
          </a:prstGeom>
        </p:spPr>
        <p:txBody>
          <a:bodyPr/>
          <a:lstStyle>
            <a:lvl1pPr algn="l">
              <a:defRPr sz="3600" b="1" cap="small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943" y="2534478"/>
            <a:ext cx="6227183" cy="3925957"/>
          </a:xfrm>
          <a:prstGeom prst="rect">
            <a:avLst/>
          </a:prstGeom>
        </p:spPr>
        <p:txBody>
          <a:bodyPr anchor="t" anchorCtr="0"/>
          <a:lstStyle>
            <a:lvl1pPr>
              <a:defRPr sz="22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C440158F-01F3-7246-BE1F-FB1942A80F85}" type="datetime1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20B7535C-DEE8-1D44-A99E-71018F4A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98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9943" y="2667000"/>
            <a:ext cx="3382085" cy="33686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269248" cy="33468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695D-B946-2841-93E7-ABE53AF7BD81}" type="datetime1">
              <a:rPr lang="fr-FR" smtClean="0"/>
              <a:t>02/12/2019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535C-DEE8-1D44-A99E-71018F4A0F4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39944" y="1324952"/>
            <a:ext cx="6227182" cy="889519"/>
          </a:xfrm>
          <a:prstGeom prst="rect">
            <a:avLst/>
          </a:prstGeom>
        </p:spPr>
        <p:txBody>
          <a:bodyPr/>
          <a:lstStyle>
            <a:lvl1pPr algn="l">
              <a:defRPr sz="3600" b="1" cap="small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43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2316" y="2361935"/>
            <a:ext cx="3456291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9481" y="3335336"/>
            <a:ext cx="3456290" cy="26652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0101" y="2370402"/>
            <a:ext cx="3316051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316051" cy="26652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A16-486A-B84D-822E-EDCEE898DC63}" type="datetime1">
              <a:rPr lang="fr-FR" smtClean="0"/>
              <a:t>02/12/2019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535C-DEE8-1D44-A99E-71018F4A0F4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39944" y="1324952"/>
            <a:ext cx="6227182" cy="781065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en-US" sz="3600" b="1" kern="1200" cap="small" baseline="0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85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172C-142F-1E4F-A96E-78DFDEF9452E}" type="datetime1">
              <a:rPr lang="fr-FR" smtClean="0"/>
              <a:t>02/12/2019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535C-DEE8-1D44-A99E-71018F4A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10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A5D-85AB-214E-A31C-4C5901F1C124}" type="datetime1">
              <a:rPr lang="fr-FR" smtClean="0"/>
              <a:t>02/12/2019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535C-DEE8-1D44-A99E-71018F4A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35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0652-BF7E-9E46-956B-31B25737FB33}" type="datetime1">
              <a:rPr lang="fr-FR" smtClean="0"/>
              <a:t>02/12/2019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535C-DEE8-1D44-A99E-71018F4A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0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EA41-9E00-2A4C-BEC9-829D2C7B3DD1}" type="datetime1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535C-DEE8-1D44-A99E-71018F4A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6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1596-88C8-0549-914D-8F3EC11ACF02}" type="datetime1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535C-DEE8-1D44-A99E-71018F4A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90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6068B0"/>
            </a:solidFill>
            <a:ln>
              <a:noFill/>
            </a:ln>
          </p:spPr>
        </p:sp>
        <p:sp>
          <p:nvSpPr>
            <p:cNvPr id="17" name="Freeform 8"/>
            <p:cNvSpPr/>
            <p:nvPr userDrawn="1"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8B0"/>
            </a:solidFill>
            <a:ln>
              <a:noFill/>
            </a:ln>
          </p:spPr>
        </p:sp>
        <p:sp>
          <p:nvSpPr>
            <p:cNvPr id="18" name="Freeform 9"/>
            <p:cNvSpPr/>
            <p:nvPr userDrawn="1"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 userDrawn="1"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 userDrawn="1"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068B0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E9A49-C23A-B241-8FE3-501BAA08F997}" type="datetime1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B7535C-DEE8-1D44-A99E-71018F4A0F4F}" type="slidenum">
              <a:rPr lang="fr-FR" smtClean="0"/>
              <a:t>‹N°›</a:t>
            </a:fld>
            <a:endParaRPr lang="fr-FR"/>
          </a:p>
        </p:txBody>
      </p:sp>
      <p:pic>
        <p:nvPicPr>
          <p:cNvPr id="21" name="Picture 6" descr="Logo-UP13-noirS_300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950765" y="6006976"/>
            <a:ext cx="1736035" cy="70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re 1"/>
          <p:cNvSpPr txBox="1">
            <a:spLocks/>
          </p:cNvSpPr>
          <p:nvPr userDrawn="1"/>
        </p:nvSpPr>
        <p:spPr>
          <a:xfrm>
            <a:off x="1202635" y="685801"/>
            <a:ext cx="7484165" cy="17525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fr-FR" b="1" cap="small" dirty="0"/>
          </a:p>
        </p:txBody>
      </p:sp>
      <p:sp>
        <p:nvSpPr>
          <p:cNvPr id="24" name="Espace réservé du texte 3"/>
          <p:cNvSpPr txBox="1">
            <a:spLocks/>
          </p:cNvSpPr>
          <p:nvPr userDrawn="1"/>
        </p:nvSpPr>
        <p:spPr>
          <a:xfrm>
            <a:off x="1202635" y="2027583"/>
            <a:ext cx="4313582" cy="367812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fr-FR" sz="2800" dirty="0">
              <a:latin typeface="+mj-lt"/>
            </a:endParaRPr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40634254"/>
              </p:ext>
            </p:extLst>
          </p:nvPr>
        </p:nvGraphicFramePr>
        <p:xfrm>
          <a:off x="6741567" y="332640"/>
          <a:ext cx="22860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Document" r:id="rId15" imgW="2404872" imgH="512064" progId="Word.Document.8">
                  <p:embed/>
                </p:oleObj>
              </mc:Choice>
              <mc:Fallback>
                <p:oleObj name="Document" r:id="rId15" imgW="2404872" imgH="5120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1567" y="332640"/>
                        <a:ext cx="22860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67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2" r:id="rId3"/>
    <p:sldLayoutId id="2147483743" r:id="rId4"/>
    <p:sldLayoutId id="2147483744" r:id="rId5"/>
    <p:sldLayoutId id="2147483745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2312" y="3942676"/>
            <a:ext cx="7464490" cy="1091682"/>
          </a:xfrm>
        </p:spPr>
        <p:txBody>
          <a:bodyPr>
            <a:normAutofit fontScale="90000"/>
          </a:bodyPr>
          <a:lstStyle/>
          <a:p>
            <a:br>
              <a:rPr lang="fr-FR" b="1" dirty="0">
                <a:solidFill>
                  <a:srgbClr val="FF0000"/>
                </a:solidFill>
              </a:rPr>
            </a:br>
            <a:br>
              <a:rPr lang="fr-FR" b="1" dirty="0">
                <a:solidFill>
                  <a:srgbClr val="FF0000"/>
                </a:solidFill>
              </a:rPr>
            </a:br>
            <a:br>
              <a:rPr lang="fr-FR" b="1" dirty="0">
                <a:solidFill>
                  <a:srgbClr val="FF0000"/>
                </a:solidFill>
              </a:rPr>
            </a:br>
            <a:br>
              <a:rPr lang="fr-FR" b="1" dirty="0">
                <a:solidFill>
                  <a:srgbClr val="FF0000"/>
                </a:solidFill>
              </a:rPr>
            </a:br>
            <a:br>
              <a:rPr lang="fr-FR" b="1" dirty="0">
                <a:solidFill>
                  <a:srgbClr val="FF0000"/>
                </a:solidFill>
              </a:rPr>
            </a:br>
            <a:r>
              <a:rPr lang="fr-FR" sz="4900" b="1" cap="small" dirty="0">
                <a:solidFill>
                  <a:srgbClr val="223E99"/>
                </a:solidFill>
              </a:rPr>
              <a:t>Jouer </a:t>
            </a:r>
            <a:r>
              <a:rPr lang="fr-FR" sz="4900" b="1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</a:t>
            </a:r>
            <a:r>
              <a:rPr lang="fr-FR" sz="4900" b="1" cap="small" dirty="0">
                <a:solidFill>
                  <a:srgbClr val="223E99"/>
                </a:solidFill>
              </a:rPr>
              <a:t>apprendre </a:t>
            </a:r>
            <a:br>
              <a:rPr lang="fr-FR" sz="4900" b="1" cap="small" dirty="0">
                <a:solidFill>
                  <a:srgbClr val="223E99"/>
                </a:solidFill>
              </a:rPr>
            </a:br>
            <a:br>
              <a:rPr lang="fr-FR" sz="4900" b="1" cap="small" dirty="0">
                <a:solidFill>
                  <a:srgbClr val="223E99"/>
                </a:solidFill>
              </a:rPr>
            </a:br>
            <a:br>
              <a:rPr lang="fr-FR" sz="4900" b="1" cap="small" dirty="0">
                <a:solidFill>
                  <a:srgbClr val="223E99"/>
                </a:solidFill>
              </a:rPr>
            </a:br>
            <a:br>
              <a:rPr lang="fr-FR" sz="4900" b="1" cap="small" dirty="0">
                <a:solidFill>
                  <a:srgbClr val="223E99"/>
                </a:solidFill>
              </a:rPr>
            </a:br>
            <a:br>
              <a:rPr lang="fr-FR" sz="4900" b="1" cap="small" dirty="0">
                <a:solidFill>
                  <a:srgbClr val="223E99"/>
                </a:solidFill>
              </a:rPr>
            </a:br>
            <a:br>
              <a:rPr lang="fr-FR" sz="4900" b="1" cap="small" dirty="0">
                <a:solidFill>
                  <a:srgbClr val="223E99"/>
                </a:solidFill>
              </a:rPr>
            </a:br>
            <a:br>
              <a:rPr lang="fr-FR" sz="4900" b="1" cap="small" dirty="0">
                <a:solidFill>
                  <a:srgbClr val="223E99"/>
                </a:solidFill>
              </a:rPr>
            </a:br>
            <a:br>
              <a:rPr lang="fr-FR" sz="4900" b="1" cap="small" dirty="0">
                <a:solidFill>
                  <a:srgbClr val="223E99"/>
                </a:solidFill>
              </a:rPr>
            </a:br>
            <a:br>
              <a:rPr lang="fr-FR" sz="4900" b="1" cap="small" dirty="0">
                <a:solidFill>
                  <a:srgbClr val="223E99"/>
                </a:solidFill>
              </a:rPr>
            </a:br>
            <a:br>
              <a:rPr lang="fr-FR" sz="4900" b="1" cap="small" dirty="0">
                <a:solidFill>
                  <a:srgbClr val="223E99"/>
                </a:solidFill>
              </a:rPr>
            </a:br>
            <a:br>
              <a:rPr lang="fr-FR" sz="4900" b="1" cap="small" dirty="0">
                <a:solidFill>
                  <a:srgbClr val="223E99"/>
                </a:solidFill>
              </a:rPr>
            </a:br>
            <a:br>
              <a:rPr lang="fr-FR" sz="4900" b="1" cap="small" dirty="0">
                <a:solidFill>
                  <a:srgbClr val="223E99"/>
                </a:solidFill>
              </a:rPr>
            </a:br>
            <a:br>
              <a:rPr lang="fr-FR" sz="4900" b="1" cap="small" dirty="0">
                <a:solidFill>
                  <a:srgbClr val="223E99"/>
                </a:solidFill>
              </a:rPr>
            </a:br>
            <a:r>
              <a:rPr lang="fr-FR" sz="6000" b="1" cap="small" dirty="0">
                <a:solidFill>
                  <a:srgbClr val="223E99"/>
                </a:solidFill>
              </a:rPr>
              <a:t>pourquoi recourir au jeu ?</a:t>
            </a:r>
            <a:br>
              <a:rPr lang="fr-FR" sz="4900" b="1" cap="small" dirty="0">
                <a:solidFill>
                  <a:srgbClr val="223E99"/>
                </a:solidFill>
              </a:rPr>
            </a:br>
            <a:endParaRPr lang="fr-FR" sz="4900" b="1" cap="small" dirty="0">
              <a:solidFill>
                <a:srgbClr val="7F7F7F"/>
              </a:solidFill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2312" y="4552188"/>
            <a:ext cx="7464490" cy="1364531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2400" b="1" dirty="0">
                <a:latin typeface="+mj-lt"/>
              </a:rPr>
              <a:t>GILLES BROUGERE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893" y="5893232"/>
            <a:ext cx="1411682" cy="9647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68627" y="877542"/>
            <a:ext cx="313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23E99"/>
                </a:solidFill>
              </a:rPr>
              <a:t>Paris, 6 </a:t>
            </a:r>
            <a:r>
              <a:rPr lang="en-GB" sz="2400" dirty="0" err="1">
                <a:solidFill>
                  <a:srgbClr val="223E99"/>
                </a:solidFill>
              </a:rPr>
              <a:t>novembre</a:t>
            </a:r>
            <a:r>
              <a:rPr lang="en-GB" sz="2400" dirty="0">
                <a:solidFill>
                  <a:srgbClr val="223E99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85522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23E99"/>
                </a:solidFill>
              </a:rPr>
              <a:t>Jeu contexte ou vecteur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Jeu contexte</a:t>
            </a:r>
          </a:p>
          <a:p>
            <a:pPr marL="0" indent="0">
              <a:buNone/>
            </a:pPr>
            <a:r>
              <a:rPr lang="fr-FR" sz="2000" dirty="0"/>
              <a:t>Ce qui importe c’est le contenu qui est transmis, le jeu est secondaire. Le même contenu pourrait utiliser un autre </a:t>
            </a:r>
            <a:r>
              <a:rPr lang="fr-FR" sz="2000" dirty="0" err="1"/>
              <a:t>dispostif</a:t>
            </a:r>
            <a:endParaRPr lang="fr-FR" sz="2000" dirty="0"/>
          </a:p>
          <a:p>
            <a:r>
              <a:rPr lang="fr-FR" sz="2800" dirty="0"/>
              <a:t>Jeu vecteur</a:t>
            </a:r>
          </a:p>
          <a:p>
            <a:pPr marL="0" indent="0">
              <a:buNone/>
            </a:pPr>
            <a:r>
              <a:rPr lang="fr-FR" dirty="0"/>
              <a:t>Le jeu en lui-même est pris en compte et le contenu serait différent s’il passait par un autre </a:t>
            </a:r>
            <a:r>
              <a:rPr lang="fr-FR" dirty="0" err="1"/>
              <a:t>dispostif</a:t>
            </a:r>
            <a:endParaRPr lang="fr-FR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1819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23E99"/>
                </a:solidFill>
              </a:rPr>
              <a:t>Ne pas jouer parce 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C’est à prendre au premier degré</a:t>
            </a:r>
          </a:p>
          <a:p>
            <a:r>
              <a:rPr lang="fr-FR" sz="2800" dirty="0"/>
              <a:t>L’on ne décide pas vraiment</a:t>
            </a:r>
          </a:p>
          <a:p>
            <a:r>
              <a:rPr lang="fr-FR" sz="2800" dirty="0"/>
              <a:t>Les règles deviennent des consignes</a:t>
            </a:r>
          </a:p>
          <a:p>
            <a:r>
              <a:rPr lang="fr-FR" sz="2800" dirty="0"/>
              <a:t>L’activité devient sérieuse (a des conséquence)</a:t>
            </a:r>
          </a:p>
          <a:p>
            <a:r>
              <a:rPr lang="fr-FR" sz="2800" dirty="0"/>
              <a:t>L’incertitude est réduite</a:t>
            </a:r>
          </a:p>
          <a:p>
            <a:pPr marL="0" indent="0">
              <a:buNone/>
            </a:pPr>
            <a:r>
              <a:rPr lang="fr-FR" dirty="0"/>
              <a:t>Des jeux qui n’en sont pas vraiment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9593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23E99"/>
                </a:solidFill>
                <a:ea typeface="ＭＳ Ｐゴシック" charset="0"/>
                <a:cs typeface="ＭＳ Ｐゴシック" charset="0"/>
              </a:rPr>
              <a:t>Mise en forme éducative du jeu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fr-FR" sz="2400" dirty="0"/>
              <a:t>Le jeu peut être l’objet d’une attention éducative, d’une mise en forme éducative plus ou moins importante (dimension de formalisation) selon différentes modalités</a:t>
            </a:r>
          </a:p>
          <a:p>
            <a:pPr>
              <a:defRPr/>
            </a:pPr>
            <a:r>
              <a:rPr lang="fr-FR" sz="2400" dirty="0"/>
              <a:t>Supposer que le jeu est éducatif et lui donner une place sans plus : la formalisation est indirecte par l’insertion dans un espace éducatif, mais elle peut affecter le jeu (organisation spatio-temporelle, matériel)</a:t>
            </a:r>
          </a:p>
          <a:p>
            <a:pPr marL="0" indent="0">
              <a:buFontTx/>
              <a:buNone/>
              <a:defRPr/>
            </a:pPr>
            <a:endParaRPr lang="fr-FR" sz="2800" dirty="0"/>
          </a:p>
          <a:p>
            <a:pPr>
              <a:defRPr/>
            </a:pPr>
            <a:endParaRPr lang="fr-FR" sz="2800" dirty="0"/>
          </a:p>
          <a:p>
            <a:pPr marL="0" indent="0">
              <a:buFontTx/>
              <a:buNone/>
              <a:defRPr/>
            </a:pPr>
            <a:endParaRPr lang="fr-FR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7017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23E99"/>
                </a:solidFill>
                <a:ea typeface="ＭＳ Ｐゴシック" charset="0"/>
                <a:cs typeface="ＭＳ Ｐゴシック" charset="0"/>
              </a:rPr>
              <a:t>Mise en forme éducative du jeu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2400" dirty="0"/>
              <a:t>Analyser la dimension éducative d’un jeu et l’introduire pour cela tout en le maintenant comme jeu. La formalisation est dans l’analyse. </a:t>
            </a:r>
          </a:p>
          <a:p>
            <a:pPr marL="0" indent="0">
              <a:buNone/>
              <a:defRPr/>
            </a:pPr>
            <a:r>
              <a:rPr lang="fr-FR" sz="2400" dirty="0"/>
              <a:t>Ces deux premières dimensions relèveraient ce que l’on peut appeler </a:t>
            </a:r>
            <a:r>
              <a:rPr lang="fr-FR" sz="2400" dirty="0">
                <a:solidFill>
                  <a:srgbClr val="FF0000"/>
                </a:solidFill>
              </a:rPr>
              <a:t>une éducation informelle</a:t>
            </a:r>
          </a:p>
          <a:p>
            <a:pPr marL="0" indent="0">
              <a:buFontTx/>
              <a:buNone/>
              <a:defRPr/>
            </a:pPr>
            <a:endParaRPr lang="fr-FR" sz="2800" dirty="0"/>
          </a:p>
          <a:p>
            <a:pPr marL="0" indent="0">
              <a:buFontTx/>
              <a:buNone/>
              <a:defRPr/>
            </a:pPr>
            <a:endParaRPr lang="fr-FR" sz="2800" dirty="0"/>
          </a:p>
          <a:p>
            <a:pPr>
              <a:defRPr/>
            </a:pPr>
            <a:endParaRPr lang="fr-FR" sz="2800" dirty="0"/>
          </a:p>
          <a:p>
            <a:pPr marL="0" indent="0">
              <a:buFontTx/>
              <a:buNone/>
              <a:defRPr/>
            </a:pPr>
            <a:endParaRPr lang="fr-FR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1200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23E99"/>
                </a:solidFill>
                <a:ea typeface="ＭＳ Ｐゴシック" charset="0"/>
                <a:cs typeface="ＭＳ Ｐゴシック" charset="0"/>
              </a:rPr>
              <a:t>Mise en forme éducative du jeu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2400" dirty="0"/>
              <a:t>Le jeu est introduit sans modification mais suivi d’un temps de débriefing pour, par exemple, analyser ce qui a été appris. Il s’agit d’une formalisation indirecte</a:t>
            </a:r>
          </a:p>
          <a:p>
            <a:pPr>
              <a:defRPr/>
            </a:pPr>
            <a:r>
              <a:rPr lang="fr-FR" sz="2400" dirty="0"/>
              <a:t>Le jeu est modifié à la marge pour l’intégrer dans l’espace éducatif</a:t>
            </a:r>
          </a:p>
          <a:p>
            <a:pPr>
              <a:defRPr/>
            </a:pPr>
            <a:r>
              <a:rPr lang="fr-FR" sz="2400" dirty="0"/>
              <a:t>Le jeu est modifié de façon conséquente pour s’assurer de la poursuite des objectifs pédagogiques visés [domaine du jeu (</a:t>
            </a:r>
            <a:r>
              <a:rPr lang="fr-FR" sz="2400" i="1" dirty="0" err="1"/>
              <a:t>play</a:t>
            </a:r>
            <a:r>
              <a:rPr lang="fr-FR" sz="2400" dirty="0"/>
              <a:t>) sérieux]</a:t>
            </a:r>
          </a:p>
          <a:p>
            <a:pPr>
              <a:defRPr/>
            </a:pPr>
            <a:endParaRPr lang="fr-FR" sz="2800" dirty="0"/>
          </a:p>
          <a:p>
            <a:pPr marL="0" indent="0">
              <a:buFontTx/>
              <a:buNone/>
              <a:defRPr/>
            </a:pPr>
            <a:endParaRPr lang="fr-FR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1954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23E99"/>
                </a:solidFill>
                <a:ea typeface="ＭＳ Ｐゴシック" charset="0"/>
                <a:cs typeface="ＭＳ Ｐゴシック" charset="0"/>
              </a:rPr>
              <a:t>Mise en forme éducative du jeu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1339943" y="2534478"/>
            <a:ext cx="6227183" cy="4042851"/>
          </a:xfrm>
        </p:spPr>
        <p:txBody>
          <a:bodyPr/>
          <a:lstStyle/>
          <a:p>
            <a:pPr>
              <a:defRPr/>
            </a:pPr>
            <a:r>
              <a:rPr lang="fr-FR" sz="2400" dirty="0"/>
              <a:t>Le jeu est créé en fonction d’un objectif éducatif précis : on sort du monde du jeu pour créer un </a:t>
            </a:r>
            <a:r>
              <a:rPr lang="fr-FR" sz="2400" dirty="0">
                <a:solidFill>
                  <a:srgbClr val="FF0000"/>
                </a:solidFill>
              </a:rPr>
              <a:t>hybride</a:t>
            </a:r>
            <a:r>
              <a:rPr lang="fr-FR" sz="2400" dirty="0"/>
              <a:t>. [Le jeu (</a:t>
            </a:r>
            <a:r>
              <a:rPr lang="fr-FR" sz="2400" i="1" dirty="0" err="1"/>
              <a:t>game</a:t>
            </a:r>
            <a:r>
              <a:rPr lang="fr-FR" sz="2400" dirty="0"/>
              <a:t>) sérieux comme hybride]</a:t>
            </a:r>
          </a:p>
          <a:p>
            <a:pPr marL="0" indent="0">
              <a:buNone/>
              <a:defRPr/>
            </a:pPr>
            <a:r>
              <a:rPr lang="fr-FR" dirty="0"/>
              <a:t>On peut par exemple, s’interroger sur la place du jeu en relation avec la distinction mécanisme/thématique et l’idée que l’on pourrait récupérer la mécanique avec un autre contenu sans mettre en danger la dimension ludique. Or la dimension ludique renvoie à l’articulation des deux dimensions, mécanisme et thème.</a:t>
            </a:r>
          </a:p>
          <a:p>
            <a:pPr>
              <a:defRPr/>
            </a:pPr>
            <a:endParaRPr lang="fr-FR" sz="2800" dirty="0"/>
          </a:p>
          <a:p>
            <a:pPr marL="0" indent="0">
              <a:buFontTx/>
              <a:buNone/>
              <a:defRPr/>
            </a:pPr>
            <a:endParaRPr lang="fr-FR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8912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23E99"/>
                </a:solidFill>
                <a:ea typeface="ＭＳ Ｐゴシック" charset="0"/>
                <a:cs typeface="ＭＳ Ｐゴシック" charset="0"/>
              </a:rPr>
              <a:t>Mise en forme éducative du jeu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/>
              <a:t>Transformer un exercice pour lui donner une dimension ludique (</a:t>
            </a:r>
            <a:r>
              <a:rPr lang="fr-FR" sz="2800" dirty="0" err="1"/>
              <a:t>gamification</a:t>
            </a:r>
            <a:r>
              <a:rPr lang="fr-FR" sz="2800" dirty="0"/>
              <a:t>)</a:t>
            </a:r>
          </a:p>
          <a:p>
            <a:pPr>
              <a:defRPr/>
            </a:pPr>
            <a:r>
              <a:rPr lang="fr-FR" sz="2800" dirty="0"/>
              <a:t>Utiliser le terme « jeu » pour évoquer un exercice sans qu’il n’y ait aucune transformation</a:t>
            </a:r>
          </a:p>
          <a:p>
            <a:pPr>
              <a:defRPr/>
            </a:pPr>
            <a:endParaRPr lang="fr-FR" sz="2800" dirty="0"/>
          </a:p>
          <a:p>
            <a:pPr marL="0" indent="0">
              <a:buFontTx/>
              <a:buNone/>
              <a:defRPr/>
            </a:pPr>
            <a:r>
              <a:rPr lang="fr-FR" sz="2800" dirty="0">
                <a:solidFill>
                  <a:srgbClr val="FF0000"/>
                </a:solidFill>
              </a:rPr>
              <a:t>Il s’agit d’un continuum</a:t>
            </a:r>
          </a:p>
          <a:p>
            <a:pPr>
              <a:defRPr/>
            </a:pPr>
            <a:endParaRPr lang="fr-FR" sz="2800" dirty="0"/>
          </a:p>
          <a:p>
            <a:pPr marL="0" indent="0">
              <a:buFontTx/>
              <a:buNone/>
              <a:defRPr/>
            </a:pPr>
            <a:endParaRPr lang="fr-FR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2338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727" y="1530930"/>
            <a:ext cx="7704667" cy="759794"/>
          </a:xfrm>
        </p:spPr>
        <p:txBody>
          <a:bodyPr/>
          <a:lstStyle/>
          <a:p>
            <a:pPr algn="l"/>
            <a:r>
              <a:rPr lang="fr-FR" b="1" cap="small" dirty="0">
                <a:solidFill>
                  <a:srgbClr val="223E99"/>
                </a:solidFill>
                <a:latin typeface="+mn-lt"/>
              </a:rPr>
              <a:t>Continuum jeu et éducation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946727" y="3432336"/>
            <a:ext cx="71235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457200" y="2707929"/>
            <a:ext cx="8229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Jeu        Jeu complété     jeu adapté            Hybride 	</a:t>
            </a:r>
            <a:r>
              <a:rPr lang="fr-FR" dirty="0" err="1"/>
              <a:t>Gamification</a:t>
            </a:r>
            <a:r>
              <a:rPr lang="fr-FR" dirty="0"/>
              <a:t>       Dénomination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" y="4179301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Coin 	 Débriefing	Version		  Jeu sérieux</a:t>
            </a:r>
            <a:r>
              <a:rPr lang="fr-FR" dirty="0">
                <a:solidFill>
                  <a:srgbClr val="FF0000"/>
                </a:solidFill>
              </a:rPr>
              <a:t>	    </a:t>
            </a:r>
            <a:r>
              <a:rPr lang="fr-FR" dirty="0">
                <a:solidFill>
                  <a:srgbClr val="0D0D0D"/>
                </a:solidFill>
              </a:rPr>
              <a:t>Exercice</a:t>
            </a:r>
            <a:r>
              <a:rPr lang="fr-FR" dirty="0">
                <a:solidFill>
                  <a:srgbClr val="FF0000"/>
                </a:solidFill>
              </a:rPr>
              <a:t> 		</a:t>
            </a:r>
            <a:r>
              <a:rPr lang="fr-FR" dirty="0">
                <a:solidFill>
                  <a:srgbClr val="223E99"/>
                </a:solidFill>
              </a:rPr>
              <a:t>Appeler jeu</a:t>
            </a:r>
          </a:p>
          <a:p>
            <a:r>
              <a:rPr lang="fr-FR" dirty="0"/>
              <a:t>jeu 					scolaire		  Jeu éducatif	     transformé	          un exercice</a:t>
            </a:r>
          </a:p>
          <a:p>
            <a:r>
              <a:rPr lang="fr-FR" dirty="0"/>
              <a:t>Maternelle			de </a:t>
            </a:r>
            <a:r>
              <a:rPr lang="fr-FR" dirty="0" err="1"/>
              <a:t>Minecraft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8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23E99"/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Ludique et jeu, de la confusion des termes</a:t>
            </a:r>
          </a:p>
          <a:p>
            <a:r>
              <a:rPr lang="fr-FR" sz="2800" dirty="0"/>
              <a:t>Il n’y a pas lieu de récuser une pratique, il s’agit de pouvoir analyser ce que l’on fait</a:t>
            </a:r>
          </a:p>
          <a:p>
            <a:r>
              <a:rPr lang="fr-FR" sz="2800" dirty="0"/>
              <a:t>Pourquoi un jeu ? Pourquoi un hybride ? Pourquoi </a:t>
            </a:r>
            <a:r>
              <a:rPr lang="fr-FR" sz="2800" dirty="0" err="1"/>
              <a:t>gamifier</a:t>
            </a:r>
            <a:r>
              <a:rPr lang="fr-FR" sz="2800"/>
              <a:t>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9270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74675" y="691754"/>
            <a:ext cx="8001000" cy="829071"/>
          </a:xfrm>
        </p:spPr>
        <p:txBody>
          <a:bodyPr/>
          <a:lstStyle/>
          <a:p>
            <a:pPr algn="l"/>
            <a:r>
              <a:rPr lang="fr-FR" b="1" cap="small" dirty="0">
                <a:solidFill>
                  <a:schemeClr val="accent6"/>
                </a:solidFill>
                <a:latin typeface="+mn-lt"/>
              </a:rPr>
              <a:t>	</a:t>
            </a:r>
            <a:r>
              <a:rPr lang="fr-FR" b="1" cap="small" dirty="0">
                <a:solidFill>
                  <a:srgbClr val="223E99"/>
                </a:solidFill>
                <a:latin typeface="+mn-lt"/>
              </a:rPr>
              <a:t>Préambule : variété des jeux</a:t>
            </a:r>
          </a:p>
        </p:txBody>
      </p:sp>
      <p:pic>
        <p:nvPicPr>
          <p:cNvPr id="55305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3750" y="1628800"/>
            <a:ext cx="2989262" cy="2057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5306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3962400"/>
            <a:ext cx="2730500" cy="2057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5307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2525" y="3962400"/>
            <a:ext cx="3286125" cy="2057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7413" name="Picture 13" descr="bébés dansant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6963" y="1752600"/>
            <a:ext cx="2797175" cy="2057400"/>
          </a:xfrm>
        </p:spPr>
      </p:pic>
    </p:spTree>
    <p:extLst>
      <p:ext uri="{BB962C8B-B14F-4D97-AF65-F5344CB8AC3E}">
        <p14:creationId xmlns:p14="http://schemas.microsoft.com/office/powerpoint/2010/main" val="231144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951096"/>
            <a:ext cx="8001000" cy="694472"/>
          </a:xfrm>
        </p:spPr>
        <p:txBody>
          <a:bodyPr/>
          <a:lstStyle/>
          <a:p>
            <a:r>
              <a:rPr lang="fr-FR" b="1" cap="small" dirty="0">
                <a:solidFill>
                  <a:srgbClr val="223E99"/>
                </a:solidFill>
                <a:latin typeface="+mn-lt"/>
              </a:rPr>
              <a:t>   Préambule : Différents niveaux d</a:t>
            </a:r>
            <a:r>
              <a:rPr lang="ja-JP" altLang="fr-FR" b="1" cap="small" dirty="0">
                <a:solidFill>
                  <a:srgbClr val="223E99"/>
                </a:solidFill>
                <a:latin typeface="+mn-lt"/>
              </a:rPr>
              <a:t>’</a:t>
            </a:r>
            <a:r>
              <a:rPr lang="fr-FR" altLang="ja-JP" b="1" cap="small" dirty="0">
                <a:solidFill>
                  <a:srgbClr val="223E99"/>
                </a:solidFill>
                <a:latin typeface="+mn-lt"/>
              </a:rPr>
              <a:t>usage</a:t>
            </a:r>
            <a:endParaRPr lang="fr-FR" b="1" cap="small" dirty="0">
              <a:solidFill>
                <a:srgbClr val="223E99"/>
              </a:solidFill>
              <a:latin typeface="+mn-lt"/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66738" y="4093820"/>
            <a:ext cx="8001000" cy="1925979"/>
          </a:xfrm>
        </p:spPr>
        <p:txBody>
          <a:bodyPr/>
          <a:lstStyle/>
          <a:p>
            <a:r>
              <a:rPr lang="fr-FR" sz="2600" dirty="0">
                <a:latin typeface="+mj-lt"/>
              </a:rPr>
              <a:t>Le jeu comme matériel</a:t>
            </a:r>
          </a:p>
          <a:p>
            <a:r>
              <a:rPr lang="fr-FR" sz="2600" dirty="0">
                <a:latin typeface="+mj-lt"/>
              </a:rPr>
              <a:t>Le jeu comme système d’</a:t>
            </a:r>
            <a:r>
              <a:rPr lang="fr-FR" altLang="ja-JP" sz="2600" dirty="0">
                <a:latin typeface="+mj-lt"/>
              </a:rPr>
              <a:t>action</a:t>
            </a:r>
          </a:p>
          <a:p>
            <a:r>
              <a:rPr lang="fr-FR" sz="2600" dirty="0">
                <a:latin typeface="+mj-lt"/>
              </a:rPr>
              <a:t>Le jeu comme activité, JOUER</a:t>
            </a:r>
          </a:p>
        </p:txBody>
      </p:sp>
      <p:pic>
        <p:nvPicPr>
          <p:cNvPr id="57352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2913" y="1854662"/>
            <a:ext cx="1631950" cy="2057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7353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5288" y="1854662"/>
            <a:ext cx="2259012" cy="2057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1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4963C4-5669-FF46-868E-36A123CB92AD}" type="slidenum">
              <a:rPr lang="fr-FR" sz="1200"/>
              <a:pPr/>
              <a:t>4</a:t>
            </a:fld>
            <a:endParaRPr lang="fr-FR" sz="1200"/>
          </a:p>
        </p:txBody>
      </p:sp>
      <p:sp>
        <p:nvSpPr>
          <p:cNvPr id="48131" name="AutoShape 2"/>
          <p:cNvSpPr>
            <a:spLocks noChangeArrowheads="1"/>
          </p:cNvSpPr>
          <p:nvPr/>
        </p:nvSpPr>
        <p:spPr bwMode="auto">
          <a:xfrm>
            <a:off x="2819400" y="2209800"/>
            <a:ext cx="3429000" cy="3048000"/>
          </a:xfrm>
          <a:prstGeom prst="pentagon">
            <a:avLst/>
          </a:prstGeom>
          <a:solidFill>
            <a:srgbClr val="FF184D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fr-FR" b="1">
              <a:latin typeface="Arial Narrow" charset="0"/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5105400" y="5334000"/>
            <a:ext cx="2808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Arial Narrow" charset="0"/>
              </a:rPr>
              <a:t>Mécanismes de décision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562600" y="3200400"/>
            <a:ext cx="2887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Arial Narrow" charset="0"/>
              </a:rPr>
              <a:t>Décision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1752600" y="5334000"/>
            <a:ext cx="25923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Arial Narrow" charset="0"/>
              </a:rPr>
              <a:t>Incertitude </a:t>
            </a:r>
          </a:p>
          <a:p>
            <a:pPr eaLnBrk="1" hangingPunct="1"/>
            <a:endParaRPr lang="en-US" sz="1400" b="1">
              <a:solidFill>
                <a:srgbClr val="669900"/>
              </a:solidFill>
              <a:latin typeface="Arial Narrow" charset="0"/>
            </a:endParaRPr>
          </a:p>
          <a:p>
            <a:pPr eaLnBrk="1" hangingPunct="1"/>
            <a:endParaRPr lang="en-US" sz="1400" b="1">
              <a:solidFill>
                <a:srgbClr val="669900"/>
              </a:solidFill>
              <a:latin typeface="Arial Narrow" charset="0"/>
            </a:endParaRP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143000" y="31242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Arial Narrow" charset="0"/>
              </a:rPr>
              <a:t>Frivolité</a:t>
            </a: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title"/>
          </p:nvPr>
        </p:nvSpPr>
        <p:spPr>
          <a:xfrm>
            <a:off x="827088" y="228600"/>
            <a:ext cx="7715250" cy="1479550"/>
          </a:xfrm>
          <a:noFill/>
        </p:spPr>
        <p:txBody>
          <a:bodyPr anchor="t">
            <a:spAutoFit/>
          </a:bodyPr>
          <a:lstStyle/>
          <a:p>
            <a:pPr algn="l">
              <a:spcBef>
                <a:spcPct val="50000"/>
              </a:spcBef>
            </a:pP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  </a:t>
            </a:r>
            <a:r>
              <a:rPr lang="fr-FR" b="1" cap="small" dirty="0">
                <a:solidFill>
                  <a:srgbClr val="223E99"/>
                </a:solidFill>
                <a:latin typeface="+mn-lt"/>
              </a:rPr>
              <a:t>Préambule : </a:t>
            </a:r>
            <a:r>
              <a:rPr lang="en-US" b="1" cap="small" dirty="0">
                <a:solidFill>
                  <a:srgbClr val="223E99"/>
                </a:solidFill>
                <a:latin typeface="+mn-lt"/>
              </a:rPr>
              <a:t>Le </a:t>
            </a:r>
            <a:r>
              <a:rPr lang="en-US" b="1" cap="small" dirty="0" err="1">
                <a:solidFill>
                  <a:srgbClr val="223E99"/>
                </a:solidFill>
                <a:latin typeface="+mn-lt"/>
              </a:rPr>
              <a:t>pentagone</a:t>
            </a:r>
            <a:r>
              <a:rPr lang="en-US" b="1" cap="small" dirty="0">
                <a:solidFill>
                  <a:srgbClr val="223E99"/>
                </a:solidFill>
                <a:latin typeface="+mn-lt"/>
              </a:rPr>
              <a:t> </a:t>
            </a:r>
            <a:r>
              <a:rPr lang="en-US" b="1" cap="small" dirty="0" err="1">
                <a:solidFill>
                  <a:srgbClr val="223E99"/>
                </a:solidFill>
                <a:latin typeface="+mn-lt"/>
              </a:rPr>
              <a:t>ludique</a:t>
            </a:r>
            <a:br>
              <a:rPr lang="en-US" sz="2900" b="1" cap="small" dirty="0">
                <a:solidFill>
                  <a:srgbClr val="223E99"/>
                </a:solidFill>
                <a:latin typeface="+mn-lt"/>
              </a:rPr>
            </a:br>
            <a:endParaRPr lang="en-US" sz="1500" b="1" cap="small" dirty="0">
              <a:solidFill>
                <a:srgbClr val="223E99"/>
              </a:solidFill>
              <a:latin typeface="+mn-lt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900113" y="620713"/>
            <a:ext cx="230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sz="1800">
              <a:latin typeface="Arial Narrow" charset="0"/>
            </a:endParaRPr>
          </a:p>
        </p:txBody>
      </p:sp>
      <p:sp>
        <p:nvSpPr>
          <p:cNvPr id="48138" name="Rectangle 12"/>
          <p:cNvSpPr>
            <a:spLocks noChangeArrowheads="1"/>
          </p:cNvSpPr>
          <p:nvPr/>
        </p:nvSpPr>
        <p:spPr bwMode="auto">
          <a:xfrm>
            <a:off x="3581400" y="1752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48139" name="Rectangle 14"/>
          <p:cNvSpPr>
            <a:spLocks noChangeArrowheads="1"/>
          </p:cNvSpPr>
          <p:nvPr/>
        </p:nvSpPr>
        <p:spPr bwMode="auto">
          <a:xfrm>
            <a:off x="3733800" y="1752600"/>
            <a:ext cx="1423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 Narrow" charset="0"/>
              </a:rPr>
              <a:t>Second degré</a:t>
            </a:r>
            <a:endParaRPr lang="fr-FR" sz="1800" b="1">
              <a:latin typeface="Arial Narrow" charset="0"/>
            </a:endParaRPr>
          </a:p>
        </p:txBody>
      </p:sp>
      <p:sp>
        <p:nvSpPr>
          <p:cNvPr id="48140" name="Rectangle 14"/>
          <p:cNvSpPr>
            <a:spLocks noChangeArrowheads="1"/>
          </p:cNvSpPr>
          <p:nvPr/>
        </p:nvSpPr>
        <p:spPr bwMode="auto">
          <a:xfrm>
            <a:off x="784225" y="5786438"/>
            <a:ext cx="1389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200"/>
              <a:t>© Gilles Brougère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45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23E99"/>
                </a:solidFill>
              </a:rPr>
              <a:t>Préambule : un jeu pour qui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Le point de vue du concepteur</a:t>
            </a:r>
          </a:p>
          <a:p>
            <a:r>
              <a:rPr lang="fr-FR" sz="2800" dirty="0"/>
              <a:t>Le point de vue de l’acteur (du joueur potentiel)</a:t>
            </a:r>
          </a:p>
          <a:p>
            <a:r>
              <a:rPr lang="fr-FR" sz="2800" dirty="0"/>
              <a:t>Le point de vue des acteurs</a:t>
            </a:r>
          </a:p>
          <a:p>
            <a:r>
              <a:rPr lang="fr-FR" sz="2800" dirty="0"/>
              <a:t>Le point de vue de l’observateur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61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23E99"/>
                </a:solidFill>
              </a:rPr>
              <a:t>Jouer pourquoi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Jouer pour motiver</a:t>
            </a:r>
          </a:p>
          <a:p>
            <a:pPr marL="0" indent="0">
              <a:buNone/>
            </a:pPr>
            <a:r>
              <a:rPr lang="fr-FR" dirty="0"/>
              <a:t>Qu’est-ce qui motive dans un jeu ?</a:t>
            </a:r>
          </a:p>
          <a:p>
            <a:pPr marL="0" indent="0">
              <a:buNone/>
            </a:pPr>
            <a:r>
              <a:rPr lang="fr-FR" dirty="0"/>
              <a:t>La ruse ou l’apparence du jeu</a:t>
            </a:r>
          </a:p>
          <a:p>
            <a:r>
              <a:rPr lang="fr-FR" sz="2800" dirty="0"/>
              <a:t>Jouer pour s’engager</a:t>
            </a:r>
          </a:p>
          <a:p>
            <a:pPr marL="0" indent="0">
              <a:buNone/>
            </a:pPr>
            <a:r>
              <a:rPr lang="fr-FR" dirty="0"/>
              <a:t>Le jeu comme structure ou dispositif qui favorise l’engagement (lié à l’importance de la décision mais pas seulement, tous les aspects du jeu y contribuent)</a:t>
            </a:r>
          </a:p>
        </p:txBody>
      </p:sp>
    </p:spTree>
    <p:extLst>
      <p:ext uri="{BB962C8B-B14F-4D97-AF65-F5344CB8AC3E}">
        <p14:creationId xmlns:p14="http://schemas.microsoft.com/office/powerpoint/2010/main" val="137881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23E99"/>
                </a:solidFill>
              </a:rPr>
              <a:t>Jouer pourquoi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Jouer pour proposer une expérience de second degré, une fiction</a:t>
            </a:r>
          </a:p>
          <a:p>
            <a:pPr marL="0" indent="0">
              <a:buNone/>
            </a:pPr>
            <a:r>
              <a:rPr lang="fr-FR" dirty="0"/>
              <a:t>Le cinéma a-t-il besoin du jeu pour cela ?</a:t>
            </a:r>
          </a:p>
          <a:p>
            <a:r>
              <a:rPr lang="fr-FR" sz="2800" dirty="0"/>
              <a:t>Jouer pour laisser l’initiative et la décision à l’acteur</a:t>
            </a:r>
          </a:p>
          <a:p>
            <a:pPr marL="0" indent="0">
              <a:buNone/>
            </a:pPr>
            <a:r>
              <a:rPr lang="fr-FR" dirty="0"/>
              <a:t>Il est parfois difficile de donner du pouvoir à l’élève</a:t>
            </a:r>
          </a:p>
        </p:txBody>
      </p:sp>
    </p:spTree>
    <p:extLst>
      <p:ext uri="{BB962C8B-B14F-4D97-AF65-F5344CB8AC3E}">
        <p14:creationId xmlns:p14="http://schemas.microsoft.com/office/powerpoint/2010/main" val="184363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23E99"/>
                </a:solidFill>
              </a:rPr>
              <a:t>Jouer pourquoi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Jouer pour développer une expérience forte </a:t>
            </a:r>
          </a:p>
          <a:p>
            <a:pPr marL="0" indent="0">
              <a:buNone/>
            </a:pPr>
            <a:r>
              <a:rPr lang="fr-FR" dirty="0"/>
              <a:t>Il peut s’agir de l’expérience optimale ou flow de </a:t>
            </a:r>
            <a:r>
              <a:rPr lang="fr-FR" dirty="0" err="1"/>
              <a:t>Mihaly</a:t>
            </a:r>
            <a:r>
              <a:rPr lang="fr-FR" dirty="0"/>
              <a:t> </a:t>
            </a:r>
            <a:r>
              <a:rPr lang="fr-FR" dirty="0" err="1"/>
              <a:t>Csikszentmihalyi</a:t>
            </a:r>
            <a:r>
              <a:rPr lang="fr-FR" dirty="0"/>
              <a:t> mais pas seulement</a:t>
            </a:r>
          </a:p>
          <a:p>
            <a:pPr marL="0" indent="0">
              <a:buNone/>
            </a:pPr>
            <a:r>
              <a:rPr lang="fr-FR" dirty="0"/>
              <a:t>Ce qui est visé c’est l’expérience produite par le jeu pas le jeu lui-même</a:t>
            </a:r>
          </a:p>
          <a:p>
            <a:r>
              <a:rPr lang="fr-FR" sz="2800" dirty="0"/>
              <a:t>Jouer pour rester dans le frivole</a:t>
            </a:r>
          </a:p>
          <a:p>
            <a:pPr marL="0" indent="0">
              <a:buNone/>
            </a:pPr>
            <a:r>
              <a:rPr lang="fr-FR" sz="2000" dirty="0"/>
              <a:t>Derrière la question du divertissement</a:t>
            </a:r>
          </a:p>
          <a:p>
            <a:endParaRPr lang="fr-FR" sz="2800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5982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23E99"/>
                </a:solidFill>
              </a:rPr>
              <a:t>Jouer pourquoi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Jouer pour être dans l’incertitude</a:t>
            </a:r>
          </a:p>
          <a:p>
            <a:pPr marL="0" indent="0">
              <a:buNone/>
            </a:pPr>
            <a:r>
              <a:rPr lang="fr-FR" sz="2000" dirty="0"/>
              <a:t>Pas un objectif très fréquent dans une perspective éducative</a:t>
            </a:r>
          </a:p>
          <a:p>
            <a:r>
              <a:rPr lang="fr-FR" sz="2800" dirty="0"/>
              <a:t>Jouer pour rencontrer des règles</a:t>
            </a:r>
          </a:p>
          <a:p>
            <a:pPr marL="0" indent="0">
              <a:buNone/>
            </a:pPr>
            <a:r>
              <a:rPr lang="fr-FR" sz="2000" dirty="0"/>
              <a:t>Confusion entre consignes et règles du jeu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43384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662</Words>
  <Application>Microsoft Office PowerPoint</Application>
  <PresentationFormat>Affichage à l'écran (4:3)</PresentationFormat>
  <Paragraphs>87</Paragraphs>
  <Slides>18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Arial Narrow</vt:lpstr>
      <vt:lpstr>Calibri</vt:lpstr>
      <vt:lpstr>Calibri Light</vt:lpstr>
      <vt:lpstr>Parallax</vt:lpstr>
      <vt:lpstr>Document</vt:lpstr>
      <vt:lpstr>     Jouer et apprendre              pourquoi recourir au jeu ? </vt:lpstr>
      <vt:lpstr> Préambule : variété des jeux</vt:lpstr>
      <vt:lpstr>   Préambule : Différents niveaux d’usage</vt:lpstr>
      <vt:lpstr>   Préambule : Le pentagone ludique </vt:lpstr>
      <vt:lpstr>Préambule : un jeu pour qui ?</vt:lpstr>
      <vt:lpstr>Jouer pourquoi ?</vt:lpstr>
      <vt:lpstr>Jouer pourquoi ?</vt:lpstr>
      <vt:lpstr>Jouer pourquoi ?</vt:lpstr>
      <vt:lpstr>Jouer pourquoi ?</vt:lpstr>
      <vt:lpstr>Jeu contexte ou vecteur</vt:lpstr>
      <vt:lpstr>Ne pas jouer parce que</vt:lpstr>
      <vt:lpstr>Mise en forme éducative du jeu</vt:lpstr>
      <vt:lpstr>Mise en forme éducative du jeu</vt:lpstr>
      <vt:lpstr>Mise en forme éducative du jeu</vt:lpstr>
      <vt:lpstr>Mise en forme éducative du jeu</vt:lpstr>
      <vt:lpstr>Mise en forme éducative du jeu</vt:lpstr>
      <vt:lpstr>Continuum jeu et éducation</vt:lpstr>
      <vt:lpstr>Conclusion</vt:lpstr>
    </vt:vector>
  </TitlesOfParts>
  <Company>LSHS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l’école doctorale Erasme ED 493</dc:title>
  <dc:creator>Gilles Brougère</dc:creator>
  <cp:lastModifiedBy>Santiaga Hidalgo</cp:lastModifiedBy>
  <cp:revision>213</cp:revision>
  <dcterms:created xsi:type="dcterms:W3CDTF">2018-02-19T13:17:26Z</dcterms:created>
  <dcterms:modified xsi:type="dcterms:W3CDTF">2019-12-02T14:48:48Z</dcterms:modified>
</cp:coreProperties>
</file>